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60" r:id="rId6"/>
    <p:sldId id="264" r:id="rId7"/>
    <p:sldId id="261" r:id="rId8"/>
    <p:sldId id="259" r:id="rId9"/>
    <p:sldId id="268" r:id="rId10"/>
    <p:sldId id="258" r:id="rId11"/>
    <p:sldId id="269" r:id="rId12"/>
    <p:sldId id="263" r:id="rId13"/>
    <p:sldId id="262" r:id="rId14"/>
    <p:sldId id="270" r:id="rId15"/>
    <p:sldId id="271" r:id="rId16"/>
  </p:sldIdLst>
  <p:sldSz cx="9144000" cy="5761038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Dutch801 Rm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616" y="80"/>
      </p:cViewPr>
      <p:guideLst>
        <p:guide orient="horz" pos="18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9113"/>
            <a:ext cx="7772400" cy="12350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63900"/>
            <a:ext cx="6400800" cy="1473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096CF7-6DC8-4252-8F7A-E94B4A584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A85BA-F793-4E72-89A2-ED5A28122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E8259-0AED-48F9-BBDD-3F233916F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7C76B-893F-41B5-84E8-2FBE61506E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29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A3AC80-D68B-4E82-A196-C9A83F24B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7C488-CF2C-4D9D-8C4C-A7F3FAF68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F772B-96A9-4231-AD58-37C7EF42F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BD56B-628B-43A0-B589-BD60B6A054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068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30188"/>
            <a:ext cx="2057400" cy="49164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019800" cy="49164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D28DF0-5ED8-4D87-86C4-544AC5174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27BBB-ED98-4A26-A26E-10B6A60DA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95E32-1C8D-4236-AEA3-4EB985F09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6B0D9-32FD-4836-9D1B-5BC0C1AD34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76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84BBB1-F187-4825-8E01-396548B46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6C7C5-0B2F-4DD3-BBD8-687F304C2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9FCAE1-B385-4313-944E-EFF60E291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A5B8D-592E-4BEF-A323-C8DAC3CBCD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19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02050"/>
            <a:ext cx="7772400" cy="1144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41575"/>
            <a:ext cx="7772400" cy="12604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D8151-2DAD-4CC8-939C-FCAAFBD0A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DF651-D73D-45EE-8D2C-DD62DB117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76437D-4594-4D63-B87A-EC1C3BD22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3BB05-921B-4902-A17F-ADC8117816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9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4613"/>
            <a:ext cx="4038600" cy="380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4613"/>
            <a:ext cx="4038600" cy="380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FDD2D-56F0-4669-96A7-727C4777B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772C-7E52-4BC4-9285-DAE571383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59763-235E-4029-A11A-670B607C5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0F368-AB46-47FF-A9EB-DCDC9C29C7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20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9050"/>
            <a:ext cx="4040188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27213"/>
            <a:ext cx="4040188" cy="3319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89050"/>
            <a:ext cx="4041775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27213"/>
            <a:ext cx="4041775" cy="3319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52CE31-74AA-4616-8855-E58ADB5AD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8FFADD-1CAB-49E3-B536-053F3EC8A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D79DF5-C098-4FE4-ABBC-2039AC219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EF7B-BB59-4BED-8358-5E11535B8E6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20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51FEC9-A6B7-4E12-AF29-DF9CD29BF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072109-D0D5-47D6-90E4-5F8188B51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93FC05-126F-4860-8F47-F9DBB3F23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8765E-9941-438F-BD67-9A18564661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91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E45F08-9C27-493D-B95F-5B5FA17C0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559C46-1A8D-409D-8116-B8BF9B1DF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A14E8A-3DE3-4B32-8EB7-2CAA74779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14CC3-180C-4B7D-82EA-C01A5160C13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541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976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28600"/>
            <a:ext cx="5111750" cy="4918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04913"/>
            <a:ext cx="3008313" cy="3941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A4F84-BC3D-43E8-994E-8671A085C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7092D-7FE7-4055-83E3-AA40B802C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C43C0-954A-46EA-B4BD-42118DD40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91537-D35B-4D46-96C2-D6EB0BD401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43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32250"/>
            <a:ext cx="5486400" cy="476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4350"/>
            <a:ext cx="5486400" cy="345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508500"/>
            <a:ext cx="5486400" cy="676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0928F-DDDE-4F4F-82E1-320392114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83348-2D83-4D1F-9F7A-6AEACF8F4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2140D-198E-4212-AAB6-0CDD13A37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28AD-C028-4BA9-9A37-DCA8F8D17E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19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12FA7A-8A7E-476D-8EF0-75FED822D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0188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096D90-7E3D-42EE-9990-B04249F69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4613"/>
            <a:ext cx="82296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179C16-F005-4C33-B62F-9339D85ABB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466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669C83-CC6C-4155-BA10-FBAC289400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46688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690BD7-0162-4D21-AA48-B8BFFB665F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466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D50B4E4-B64C-46F7-80F4-782EBE5B925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 descr="ll.jpg">
            <a:extLst>
              <a:ext uri="{FF2B5EF4-FFF2-40B4-BE49-F238E27FC236}">
                <a16:creationId xmlns:a16="http://schemas.microsoft.com/office/drawing/2014/main" id="{22BEBFB0-0845-4635-AF05-9C1C9CC9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2056AE3F-4E26-403B-B386-710F231B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5325"/>
            <a:ext cx="9144000" cy="118745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</a:rPr>
              <a:t>Langenthal</a:t>
            </a:r>
            <a:r>
              <a:rPr lang="en-US" dirty="0">
                <a:solidFill>
                  <a:schemeClr val="bg1"/>
                </a:solidFill>
              </a:rPr>
              <a:t>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Weg</a:t>
            </a:r>
            <a:r>
              <a:rPr lang="en-US" dirty="0">
                <a:solidFill>
                  <a:schemeClr val="bg1"/>
                </a:solidFill>
              </a:rPr>
              <a:t> in die </a:t>
            </a:r>
            <a:r>
              <a:rPr lang="en-US" dirty="0" err="1">
                <a:solidFill>
                  <a:schemeClr val="bg1"/>
                </a:solidFill>
              </a:rPr>
              <a:t>Gegenwart</a:t>
            </a:r>
            <a:r>
              <a:rPr lang="en-US" dirty="0">
                <a:solidFill>
                  <a:schemeClr val="bg1"/>
                </a:solidFill>
              </a:rPr>
              <a:t> -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zur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Stadt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Kreisel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 advTm="12000">
    <p:sndAc>
      <p:stSnd loop="1">
        <p:snd r:embed="rId2" name="auf_den_ mythe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3_DSCN0097">
            <a:extLst>
              <a:ext uri="{FF2B5EF4-FFF2-40B4-BE49-F238E27FC236}">
                <a16:creationId xmlns:a16="http://schemas.microsoft.com/office/drawing/2014/main" id="{E66D52C5-EA55-4B5A-896B-D4D9175D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2E76149D-09E3-4A25-B91E-1FA256532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8563"/>
            <a:ext cx="9144000" cy="45720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1542: Ein Grossbrand zerstört etwa 1/3 des Dorfes. </a:t>
            </a:r>
          </a:p>
        </p:txBody>
      </p:sp>
    </p:spTree>
  </p:cSld>
  <p:clrMapOvr>
    <a:masterClrMapping/>
  </p:clrMapOvr>
  <p:transition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SCN0659">
            <a:extLst>
              <a:ext uri="{FF2B5EF4-FFF2-40B4-BE49-F238E27FC236}">
                <a16:creationId xmlns:a16="http://schemas.microsoft.com/office/drawing/2014/main" id="{DD2E3FCE-5D96-4543-B03B-9866F4D2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62CE4298-CA49-4107-86EF-0DAE533E3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92563"/>
            <a:ext cx="9144000" cy="822325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1653: Im Bauernkrieg war Langenthal wiederholt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Versammlungsort der aufständischen Bauern.</a:t>
            </a:r>
          </a:p>
        </p:txBody>
      </p:sp>
    </p:spTree>
  </p:cSld>
  <p:clrMapOvr>
    <a:masterClrMapping/>
  </p:clrMapOvr>
  <p:transition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DSCN0115">
            <a:extLst>
              <a:ext uri="{FF2B5EF4-FFF2-40B4-BE49-F238E27FC236}">
                <a16:creationId xmlns:a16="http://schemas.microsoft.com/office/drawing/2014/main" id="{DC29809B-7DE0-4450-AF5E-DD4290D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7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3102335E-F67B-4DC6-818F-A296E618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9188"/>
            <a:ext cx="9144000" cy="822325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1730: war die Marktgasse „ein wüster Wäg voll Kot“,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dass Reiser und Marktleute ein Ekel darob haben.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5" descr="mm.jpg">
            <a:extLst>
              <a:ext uri="{FF2B5EF4-FFF2-40B4-BE49-F238E27FC236}">
                <a16:creationId xmlns:a16="http://schemas.microsoft.com/office/drawing/2014/main" id="{9FCEFCDC-42E7-4D25-BD6B-476CF1D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56D986DD-2BF7-4B10-A310-8B1785CF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6763"/>
            <a:ext cx="9144000" cy="118745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1758: Einführung der „Langenthaler Elle“, die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2 Zoll länger war als die Berner, und für den Leinwandhandel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bis ins 19. Jahrhundert in Gebrauch war. 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DSCN0668">
            <a:extLst>
              <a:ext uri="{FF2B5EF4-FFF2-40B4-BE49-F238E27FC236}">
                <a16:creationId xmlns:a16="http://schemas.microsoft.com/office/drawing/2014/main" id="{74688A25-CCF5-4781-911A-AD913163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9026A941-61C5-46ED-9F06-F3AFDC9D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3588"/>
            <a:ext cx="9144000" cy="822325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1760: Bau der Bern-Zürich-Strasse,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weit im Norden Langenthals. </a:t>
            </a:r>
          </a:p>
        </p:txBody>
      </p:sp>
    </p:spTree>
  </p:cSld>
  <p:clrMapOvr>
    <a:masterClrMapping/>
  </p:clrMapOvr>
  <p:transition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SCN1382">
            <a:extLst>
              <a:ext uri="{FF2B5EF4-FFF2-40B4-BE49-F238E27FC236}">
                <a16:creationId xmlns:a16="http://schemas.microsoft.com/office/drawing/2014/main" id="{9F40EED9-0561-4EBD-9C70-AEF81DBC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9BDBC441-186E-4AB1-B313-65A20964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49800"/>
            <a:ext cx="9144000" cy="882650"/>
          </a:xfrm>
          <a:prstGeom prst="rect">
            <a:avLst/>
          </a:prstGeom>
          <a:gradFill rotWithShape="1">
            <a:gsLst>
              <a:gs pos="0">
                <a:schemeClr val="bg2">
                  <a:alpha val="35001"/>
                </a:schemeClr>
              </a:gs>
              <a:gs pos="100000">
                <a:srgbClr val="82BC85">
                  <a:alpha val="53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9pPr>
          </a:lstStyle>
          <a:p>
            <a:pPr algn="ctr" eaLnBrk="1" hangingPunct="1"/>
            <a:r>
              <a:rPr lang="de-CH" altLang="de-DE">
                <a:solidFill>
                  <a:schemeClr val="bg1"/>
                </a:solidFill>
              </a:rPr>
              <a:t>Show-Ende (Esc)</a:t>
            </a:r>
            <a:br>
              <a:rPr lang="de-CH" altLang="de-DE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CH" altLang="de-DE" sz="1400">
                <a:solidFill>
                  <a:schemeClr val="bg1"/>
                </a:solidFill>
                <a:latin typeface="Arial" panose="020B0604020202020204" pitchFamily="34" charset="0"/>
              </a:rPr>
              <a:t>Created by</a:t>
            </a:r>
            <a:br>
              <a:rPr lang="de-CH" altLang="de-DE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CH" altLang="de-DE" sz="1400">
                <a:solidFill>
                  <a:schemeClr val="bg1"/>
                </a:solidFill>
                <a:latin typeface="Arial" panose="020B0604020202020204" pitchFamily="34" charset="0"/>
              </a:rPr>
              <a:t>Erich und Andreas Lützenberger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C9A0A64-F4E1-46A2-9CD5-D5A42D7C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3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utch801 Rm B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utch801 Rm BT" pitchFamily="18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chemeClr val="bg1"/>
                </a:solidFill>
              </a:rPr>
              <a:t>1997: Langenthal wird zur Stadt.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SCN0604">
            <a:extLst>
              <a:ext uri="{FF2B5EF4-FFF2-40B4-BE49-F238E27FC236}">
                <a16:creationId xmlns:a16="http://schemas.microsoft.com/office/drawing/2014/main" id="{D9856296-BE94-432F-A922-8F0AAD0C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id="{B14AC69A-55BA-4160-9CDE-8CBA9019F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3413"/>
            <a:ext cx="9144000" cy="120015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solidFill>
                  <a:schemeClr val="bg1"/>
                </a:solidFill>
              </a:rPr>
              <a:t>Die Untersuchungen auf dem Trassee der Bahn 2000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legten einen Bestattungsplatz frei, welcher von der Eisenzeit an bis ins Frühmittelalter genutzt worden ist. </a:t>
            </a:r>
          </a:p>
        </p:txBody>
      </p:sp>
    </p:spTree>
  </p:cSld>
  <p:clrMapOvr>
    <a:masterClrMapping/>
  </p:clrMapOvr>
  <p:transition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SCN0638">
            <a:extLst>
              <a:ext uri="{FF2B5EF4-FFF2-40B4-BE49-F238E27FC236}">
                <a16:creationId xmlns:a16="http://schemas.microsoft.com/office/drawing/2014/main" id="{3284C148-42F1-4267-8A5A-4B5F3432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>
            <a:extLst>
              <a:ext uri="{FF2B5EF4-FFF2-40B4-BE49-F238E27FC236}">
                <a16:creationId xmlns:a16="http://schemas.microsoft.com/office/drawing/2014/main" id="{3B836734-B9C9-4574-A256-397473CF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6575"/>
            <a:ext cx="9144000" cy="1187450"/>
          </a:xfrm>
          <a:prstGeom prst="rect">
            <a:avLst/>
          </a:prstGeom>
          <a:gradFill rotWithShape="1">
            <a:gsLst>
              <a:gs pos="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46275"/>
                  <a:invGamma/>
                  <a:alpha val="5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Aus der Römerzeit stammen Reste einer Therme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und einer Villa auf dem Geissberg  sowie einer Villa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beim Waldhof.</a:t>
            </a:r>
          </a:p>
        </p:txBody>
      </p:sp>
    </p:spTree>
  </p:cSld>
  <p:clrMapOvr>
    <a:masterClrMapping/>
  </p:clrMapOvr>
  <p:transition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DSCN0631">
            <a:extLst>
              <a:ext uri="{FF2B5EF4-FFF2-40B4-BE49-F238E27FC236}">
                <a16:creationId xmlns:a16="http://schemas.microsoft.com/office/drawing/2014/main" id="{00D31329-B480-4914-A1F0-2E5862E7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AA6E2CFB-C62E-4A87-8E18-27F1D12C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6000"/>
            <a:ext cx="9144000" cy="822325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861: wird Langenthal erstmals als Langatun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urkundlich erwähnt. </a:t>
            </a:r>
          </a:p>
        </p:txBody>
      </p:sp>
    </p:spTree>
  </p:cSld>
  <p:clrMapOvr>
    <a:masterClrMapping/>
  </p:clrMapOvr>
  <p:transition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SC00127">
            <a:extLst>
              <a:ext uri="{FF2B5EF4-FFF2-40B4-BE49-F238E27FC236}">
                <a16:creationId xmlns:a16="http://schemas.microsoft.com/office/drawing/2014/main" id="{8454C62D-387F-4C40-B797-8016C696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E463FDA0-A14C-412B-BF09-E17FF3DDA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7713"/>
            <a:ext cx="9144000" cy="118745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1194: Auf den Ländereien von Lütolf und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Werner von Langenstein wurde von Mönchen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das Kloster St. Urban gegründet.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SCN0550">
            <a:extLst>
              <a:ext uri="{FF2B5EF4-FFF2-40B4-BE49-F238E27FC236}">
                <a16:creationId xmlns:a16="http://schemas.microsoft.com/office/drawing/2014/main" id="{A98A09D0-A4C9-44AB-8B00-8ED0E9A7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0C714F98-3552-4555-9B05-F658BBB2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68825"/>
            <a:ext cx="9144000" cy="118745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Höfe in Langatun und Schoren gehörten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zum Kloster, welches seine Besitzungen durch Schenkungen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von Adeligen erweitern konnte. </a:t>
            </a:r>
          </a:p>
        </p:txBody>
      </p:sp>
    </p:spTree>
  </p:cSld>
  <p:clrMapOvr>
    <a:masterClrMapping/>
  </p:clrMapOvr>
  <p:transition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SC00131">
            <a:extLst>
              <a:ext uri="{FF2B5EF4-FFF2-40B4-BE49-F238E27FC236}">
                <a16:creationId xmlns:a16="http://schemas.microsoft.com/office/drawing/2014/main" id="{5EE9382F-AF50-4B2C-BA29-0120D6C9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5B56B7B8-7342-4D52-A65E-F7DFB3C6D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1238"/>
            <a:ext cx="9144000" cy="822325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Die Mönche von St. Urban errichteten die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Wässermatten in Langenthal. </a:t>
            </a:r>
          </a:p>
        </p:txBody>
      </p:sp>
    </p:spTree>
  </p:cSld>
  <p:clrMapOvr>
    <a:masterClrMapping/>
  </p:clrMapOvr>
  <p:transition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_DSCN0100">
            <a:extLst>
              <a:ext uri="{FF2B5EF4-FFF2-40B4-BE49-F238E27FC236}">
                <a16:creationId xmlns:a16="http://schemas.microsoft.com/office/drawing/2014/main" id="{2881147E-BD96-4EBC-9154-AED8F534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1970FBAB-98E3-4867-ABBD-C01ACC24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3588"/>
            <a:ext cx="9144000" cy="1187450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1415: Die Stadt Bern und das Kloster St. Urban schlossen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ein ewiges „Burgerecht“. Langenthal unterstand der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Landeshoheit von Bern. </a:t>
            </a:r>
          </a:p>
        </p:txBody>
      </p:sp>
    </p:spTree>
  </p:cSld>
  <p:clrMapOvr>
    <a:masterClrMapping/>
  </p:clrMapOvr>
  <p:transition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SCN0649">
            <a:extLst>
              <a:ext uri="{FF2B5EF4-FFF2-40B4-BE49-F238E27FC236}">
                <a16:creationId xmlns:a16="http://schemas.microsoft.com/office/drawing/2014/main" id="{58D618D4-0918-4EEC-96A9-C8E62D6F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C3038F58-A2F5-40B5-8D21-4D39C589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8988"/>
            <a:ext cx="9144000" cy="822325"/>
          </a:xfrm>
          <a:prstGeom prst="rect">
            <a:avLst/>
          </a:prstGeom>
          <a:gradFill rotWithShape="1">
            <a:gsLst>
              <a:gs pos="0">
                <a:schemeClr val="bg2">
                  <a:alpha val="49001"/>
                </a:schemeClr>
              </a:gs>
              <a:gs pos="100000">
                <a:schemeClr val="bg2">
                  <a:gamma/>
                  <a:shade val="90196"/>
                  <a:invGamma/>
                  <a:alpha val="50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>
                <a:solidFill>
                  <a:schemeClr val="bg1"/>
                </a:solidFill>
              </a:rPr>
              <a:t>Die bernische Landeshoheit liess die Langenthaler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zunehmend selbstbewusster werden. </a:t>
            </a:r>
          </a:p>
        </p:txBody>
      </p:sp>
    </p:spTree>
  </p:cSld>
  <p:clrMapOvr>
    <a:masterClrMapping/>
  </p:clrMapOvr>
  <p:transition advTm="8000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Benutzerdefiniert</PresentationFormat>
  <Paragraphs>16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Dutch801 Rm BT</vt:lpstr>
      <vt:lpstr>Arial</vt:lpstr>
      <vt:lpstr>Calibri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Team TBE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tt</dc:creator>
  <cp:lastModifiedBy>Andreas</cp:lastModifiedBy>
  <cp:revision>23</cp:revision>
  <dcterms:created xsi:type="dcterms:W3CDTF">2007-06-11T10:39:10Z</dcterms:created>
  <dcterms:modified xsi:type="dcterms:W3CDTF">2021-11-14T08:10:08Z</dcterms:modified>
</cp:coreProperties>
</file>